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介绍条码管理和ERP系统" id="{DFB964BB-868D-4124-BDB0-736F797496D0}">
          <p14:sldIdLst>
            <p14:sldId id="256"/>
            <p14:sldId id="261"/>
            <p14:sldId id="257"/>
            <p14:sldId id="258"/>
            <p14:sldId id="259"/>
            <p14:sldId id="260"/>
            <p14:sldId id="262"/>
            <p14:sldId id="263"/>
            <p14:sldId id="264"/>
          </p14:sldIdLst>
        </p14:section>
        <p14:section name="案例介绍" id="{0DB95F9D-705F-49E5-9DEB-752DBF88C15B}">
          <p14:sldIdLst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16" autoAdjust="0"/>
    <p:restoredTop sz="94660"/>
  </p:normalViewPr>
  <p:slideViewPr>
    <p:cSldViewPr snapToGrid="0">
      <p:cViewPr varScale="1">
        <p:scale>
          <a:sx n="70" d="100"/>
          <a:sy n="70" d="100"/>
        </p:scale>
        <p:origin x="3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6B8FF-FAFC-4430-B49C-A3D7914F2673}" type="datetimeFigureOut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19838-4FF2-4214-B750-9BC49241B2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1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19838-4FF2-4214-B750-9BC49241B2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1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D74F-2B05-4B75-A8F5-19E15D291C57}" type="datetime1">
              <a:rPr lang="zh-CN" altLang="en-US" smtClean="0"/>
              <a:t>2013-07-18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886200" y="6356349"/>
            <a:ext cx="2743200" cy="365125"/>
          </a:xfrm>
        </p:spPr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871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D5896-5BB9-4984-BA60-AA8A3AD1EBC8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8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9045-D5B8-435D-8EC2-39131AB12CE8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86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771900" y="6356349"/>
            <a:ext cx="2743200" cy="365125"/>
          </a:xfrm>
        </p:spPr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275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4C7D-1C38-4B42-B309-4E2702F9CC56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699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F81B7-7729-4D02-9418-9B3C4DADE4F7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8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8F70-CE9F-4DBB-B29B-BA44413654CF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540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8757-FDE2-461E-BD90-EAB63A3D5B94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391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D226C-A8E9-4F30-A591-1E18A5DF8D69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7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2B35-56CD-44C8-BE81-014FC8CA625F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377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C3238-87C3-4DFD-B38A-B7F2FF37B856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7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14096-5470-49BA-A5F3-2FB0C309EE9C}" type="datetime1">
              <a:rPr lang="zh-CN" altLang="en-US" smtClean="0"/>
              <a:t>2013-07-18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上海杰然软件科技有限公司</a:t>
            </a:r>
            <a:endParaRPr lang="zh-CN" altLang="en-US" dirty="0"/>
          </a:p>
        </p:txBody>
      </p:sp>
      <p:pic>
        <p:nvPicPr>
          <p:cNvPr id="9" name="图片 8" descr="公司LOGO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57158" y="285728"/>
            <a:ext cx="2057400" cy="638175"/>
          </a:xfrm>
          <a:prstGeom prst="rect">
            <a:avLst/>
          </a:prstGeom>
        </p:spPr>
      </p:pic>
      <p:pic>
        <p:nvPicPr>
          <p:cNvPr id="11" name="图片 10" descr="共欢w漕宝路（范）杰然  户内背胶写真+5mm雪夫板+银边条 ，30X60cm.tif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61542" y="5149863"/>
            <a:ext cx="786139" cy="15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2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&#31163;&#32447;&#20986;&#20837;&#24211;&#23458;&#25143;&#26041;&#26696;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741342"/>
            <a:ext cx="9144000" cy="2387600"/>
          </a:xfrm>
        </p:spPr>
        <p:txBody>
          <a:bodyPr/>
          <a:lstStyle/>
          <a:p>
            <a:r>
              <a:rPr lang="zh-CN" altLang="en-US" dirty="0" smtClean="0"/>
              <a:t>条码管理</a:t>
            </a:r>
            <a:r>
              <a:rPr lang="en-US" altLang="zh-CN" dirty="0" smtClean="0"/>
              <a:t>+</a:t>
            </a:r>
            <a:r>
              <a:rPr lang="en-US" altLang="zh-CN" dirty="0" smtClean="0"/>
              <a:t>ERP</a:t>
            </a:r>
            <a:r>
              <a:rPr lang="zh-CN" altLang="en-US" dirty="0" smtClean="0"/>
              <a:t>集成应用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8343-AFD9-4488-8C73-15099ACA097A}" type="datetime1">
              <a:rPr lang="zh-CN" altLang="en-US" smtClean="0"/>
              <a:t>2013-07-18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463119" y="6356349"/>
            <a:ext cx="2743200" cy="365125"/>
          </a:xfrm>
        </p:spPr>
        <p:txBody>
          <a:bodyPr/>
          <a:lstStyle/>
          <a:p>
            <a:fld id="{97CBE8C4-6BDB-4E4C-B5A0-0B7778B746D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2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用友</a:t>
            </a:r>
            <a:r>
              <a:rPr lang="en-US" altLang="zh-CN" dirty="0" smtClean="0"/>
              <a:t>U8+</a:t>
            </a:r>
            <a:r>
              <a:rPr lang="zh-CN" altLang="en-US" dirty="0" smtClean="0"/>
              <a:t>条码管理系统的应用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主要是</a:t>
            </a:r>
            <a:r>
              <a:rPr lang="en-US" altLang="zh-CN" dirty="0" smtClean="0"/>
              <a:t>U8</a:t>
            </a:r>
            <a:r>
              <a:rPr lang="zh-CN" altLang="en-US" dirty="0" smtClean="0"/>
              <a:t>系统加上条码管理系统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主要涉及生产型企业的一个计划性生产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通过获取</a:t>
            </a:r>
            <a:r>
              <a:rPr lang="en-US" altLang="zh-CN" dirty="0" smtClean="0"/>
              <a:t>ERP</a:t>
            </a:r>
            <a:r>
              <a:rPr lang="zh-CN" altLang="en-US" dirty="0" smtClean="0"/>
              <a:t>中的销售订单</a:t>
            </a:r>
            <a:r>
              <a:rPr lang="en-US" altLang="zh-CN" dirty="0" smtClean="0"/>
              <a:t>,</a:t>
            </a:r>
            <a:r>
              <a:rPr lang="zh-CN" altLang="en-US" dirty="0" smtClean="0"/>
              <a:t>根据销售订单进行生产</a:t>
            </a:r>
            <a:r>
              <a:rPr lang="en-US" altLang="zh-CN" dirty="0" smtClean="0"/>
              <a:t>,</a:t>
            </a:r>
            <a:r>
              <a:rPr lang="zh-CN" altLang="en-US" dirty="0" smtClean="0"/>
              <a:t>生产后扫描生产订单</a:t>
            </a:r>
            <a:r>
              <a:rPr lang="en-US" altLang="zh-CN" dirty="0" smtClean="0"/>
              <a:t>,</a:t>
            </a:r>
            <a:r>
              <a:rPr lang="zh-CN" altLang="en-US" dirty="0" smtClean="0"/>
              <a:t>返写</a:t>
            </a:r>
            <a:r>
              <a:rPr lang="en-US" altLang="zh-CN" dirty="0" smtClean="0"/>
              <a:t>ERP</a:t>
            </a:r>
            <a:r>
              <a:rPr lang="zh-CN" altLang="en-US" dirty="0" smtClean="0"/>
              <a:t>销售订单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458" y="3789683"/>
            <a:ext cx="5079023" cy="3068318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92536-65AB-4631-A521-A8437B338ACC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6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5032"/>
            <a:ext cx="10515600" cy="502193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用友</a:t>
            </a:r>
            <a:r>
              <a:rPr lang="en-US" altLang="zh-CN" dirty="0" smtClean="0"/>
              <a:t>U8+</a:t>
            </a:r>
            <a:r>
              <a:rPr lang="zh-CN" altLang="en-US" dirty="0" smtClean="0"/>
              <a:t>条码管理系统的应用</a:t>
            </a:r>
            <a:r>
              <a:rPr lang="en-US" altLang="zh-CN" dirty="0" smtClean="0"/>
              <a:t>,</a:t>
            </a:r>
            <a:r>
              <a:rPr lang="zh-CN" altLang="en-US" dirty="0" smtClean="0"/>
              <a:t>主要功能点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1:</a:t>
            </a:r>
            <a:r>
              <a:rPr lang="zh-CN" altLang="en-US" dirty="0" smtClean="0"/>
              <a:t>条码生成</a:t>
            </a:r>
            <a:r>
              <a:rPr lang="en-US" altLang="zh-CN" dirty="0" smtClean="0"/>
              <a:t>,</a:t>
            </a:r>
            <a:r>
              <a:rPr lang="zh-CN" altLang="en-US" dirty="0" smtClean="0"/>
              <a:t>打印条码标签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2:</a:t>
            </a:r>
            <a:r>
              <a:rPr lang="zh-CN" altLang="en-US" dirty="0" smtClean="0"/>
              <a:t>条码序列号管理</a:t>
            </a:r>
            <a:r>
              <a:rPr lang="en-US" altLang="zh-CN" dirty="0" smtClean="0"/>
              <a:t>,</a:t>
            </a:r>
            <a:r>
              <a:rPr lang="zh-CN" altLang="en-US" dirty="0" smtClean="0"/>
              <a:t>生产追溯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3: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销售订单</a:t>
            </a:r>
            <a:r>
              <a:rPr lang="en-US" altLang="zh-CN" dirty="0" smtClean="0"/>
              <a:t>,</a:t>
            </a:r>
            <a:r>
              <a:rPr lang="zh-CN" altLang="en-US" dirty="0" smtClean="0"/>
              <a:t>执行生产计划</a:t>
            </a:r>
            <a:r>
              <a:rPr lang="en-US" altLang="zh-CN" dirty="0" smtClean="0"/>
              <a:t>,</a:t>
            </a:r>
            <a:r>
              <a:rPr lang="zh-CN" altLang="en-US" dirty="0" smtClean="0"/>
              <a:t>完成后返写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4:</a:t>
            </a:r>
            <a:r>
              <a:rPr lang="zh-CN" altLang="en-US" dirty="0"/>
              <a:t>一</a:t>
            </a:r>
            <a:r>
              <a:rPr lang="zh-CN" altLang="en-US" dirty="0" smtClean="0"/>
              <a:t>维条码的应用</a:t>
            </a:r>
            <a:r>
              <a:rPr lang="en-US" altLang="zh-CN" dirty="0" smtClean="0"/>
              <a:t>,</a:t>
            </a:r>
            <a:r>
              <a:rPr lang="zh-CN" altLang="en-US" dirty="0" smtClean="0"/>
              <a:t>达到了快速准确的录入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5634-F379-4D6B-A808-792538C137D4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6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JDE+PDA</a:t>
            </a:r>
            <a:r>
              <a:rPr lang="zh-CN" altLang="en-US" dirty="0" smtClean="0"/>
              <a:t>出入库解决方案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基于</a:t>
            </a:r>
            <a:r>
              <a:rPr lang="en-US" altLang="zh-CN" dirty="0"/>
              <a:t>JDE</a:t>
            </a:r>
            <a:r>
              <a:rPr lang="zh-CN" altLang="en-US" dirty="0"/>
              <a:t>的</a:t>
            </a:r>
            <a:r>
              <a:rPr lang="en-US" altLang="zh-CN" dirty="0"/>
              <a:t>Oracle</a:t>
            </a:r>
            <a:r>
              <a:rPr lang="zh-CN" altLang="en-US" dirty="0"/>
              <a:t>数据库及</a:t>
            </a:r>
            <a:r>
              <a:rPr lang="en-US" altLang="zh-CN" dirty="0"/>
              <a:t>PDA(</a:t>
            </a:r>
            <a:r>
              <a:rPr lang="zh-CN" altLang="en-US" dirty="0"/>
              <a:t>手持式数据采集器</a:t>
            </a:r>
            <a:r>
              <a:rPr lang="en-US" altLang="zh-CN" dirty="0"/>
              <a:t>)</a:t>
            </a:r>
            <a:r>
              <a:rPr lang="zh-CN" altLang="en-US" dirty="0"/>
              <a:t>设备</a:t>
            </a:r>
            <a:r>
              <a:rPr lang="en-US" altLang="zh-CN" dirty="0"/>
              <a:t>,</a:t>
            </a:r>
            <a:r>
              <a:rPr lang="zh-CN" altLang="en-US" dirty="0"/>
              <a:t>集成了一个跨平台的条形码出入库解决方案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涉及平台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Oracle</a:t>
            </a:r>
            <a:r>
              <a:rPr lang="zh-CN" altLang="en-US" dirty="0"/>
              <a:t>数据库</a:t>
            </a:r>
            <a:r>
              <a:rPr lang="en-US" altLang="zh-CN" dirty="0"/>
              <a:t>+MSSQL</a:t>
            </a:r>
            <a:r>
              <a:rPr lang="zh-CN" altLang="en-US" dirty="0"/>
              <a:t>数据库</a:t>
            </a:r>
            <a:r>
              <a:rPr lang="en-US" altLang="zh-CN" dirty="0"/>
              <a:t>+Windows Server</a:t>
            </a:r>
            <a:r>
              <a:rPr lang="zh-CN" altLang="en-US" dirty="0"/>
              <a:t>平台</a:t>
            </a:r>
            <a:r>
              <a:rPr lang="en-US" altLang="zh-CN" dirty="0"/>
              <a:t>+PDA</a:t>
            </a:r>
            <a:r>
              <a:rPr lang="zh-CN" altLang="en-US" dirty="0"/>
              <a:t>平台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zh-CN" dirty="0" smtClean="0"/>
              <a:t>核心</a:t>
            </a:r>
            <a:r>
              <a:rPr lang="zh-CN" altLang="zh-CN" dirty="0"/>
              <a:t>功能是数据的采集</a:t>
            </a:r>
            <a:r>
              <a:rPr lang="en-US" altLang="zh-CN" dirty="0" smtClean="0"/>
              <a:t>(PDA</a:t>
            </a:r>
            <a:r>
              <a:rPr lang="zh-CN" altLang="zh-CN" dirty="0" smtClean="0"/>
              <a:t>扫描</a:t>
            </a:r>
            <a:r>
              <a:rPr lang="zh-CN" altLang="zh-CN" dirty="0"/>
              <a:t>条码</a:t>
            </a:r>
            <a:r>
              <a:rPr lang="en-US" altLang="zh-CN" dirty="0"/>
              <a:t>,</a:t>
            </a:r>
            <a:r>
              <a:rPr lang="zh-CN" altLang="zh-CN" dirty="0"/>
              <a:t>上传数据</a:t>
            </a:r>
            <a:r>
              <a:rPr lang="en-US" altLang="zh-CN" dirty="0"/>
              <a:t>),</a:t>
            </a:r>
            <a:r>
              <a:rPr lang="zh-CN" altLang="zh-CN" dirty="0"/>
              <a:t>为产品的入库和产品的出库提供数据的采集功能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F9F8-F825-42D6-B8E9-BF1E65DEE1BC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7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入库功能模块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PDA</a:t>
            </a:r>
            <a:r>
              <a:rPr lang="zh-CN" altLang="en-US" dirty="0" smtClean="0"/>
              <a:t>入库菜单</a:t>
            </a:r>
            <a:r>
              <a:rPr lang="en-US" altLang="zh-CN" dirty="0" smtClean="0"/>
              <a:t>+</a:t>
            </a:r>
            <a:r>
              <a:rPr lang="zh-CN" altLang="en-US" dirty="0" smtClean="0"/>
              <a:t>入库界面（在线和离线）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67" y="2571394"/>
            <a:ext cx="2380952" cy="3066667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531934" y="2571394"/>
            <a:ext cx="2380615" cy="306641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7686193" y="2591828"/>
            <a:ext cx="2380615" cy="3066415"/>
          </a:xfrm>
          <a:prstGeom prst="rect">
            <a:avLst/>
          </a:prstGeom>
        </p:spPr>
      </p:pic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4679-6F15-49C3-8900-23C759C31449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7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35242"/>
            <a:ext cx="10515600" cy="49417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zh-CN" dirty="0" smtClean="0"/>
              <a:t>扫描</a:t>
            </a:r>
            <a:r>
              <a:rPr lang="zh-CN" altLang="zh-CN" dirty="0"/>
              <a:t>入库有两个模式</a:t>
            </a:r>
            <a:r>
              <a:rPr lang="en-US" altLang="zh-CN" dirty="0"/>
              <a:t>:</a:t>
            </a:r>
            <a:r>
              <a:rPr lang="zh-CN" altLang="zh-CN" dirty="0"/>
              <a:t>在线扫描模式和离线扫描模式</a:t>
            </a:r>
            <a:r>
              <a:rPr lang="en-US" altLang="zh-CN" dirty="0"/>
              <a:t>,</a:t>
            </a:r>
            <a:r>
              <a:rPr lang="zh-CN" altLang="zh-CN" dirty="0"/>
              <a:t>在进行扫描时优先选择</a:t>
            </a:r>
            <a:r>
              <a:rPr lang="en-US" altLang="zh-CN" dirty="0"/>
              <a:t>”</a:t>
            </a:r>
            <a:r>
              <a:rPr lang="zh-CN" altLang="zh-CN" dirty="0"/>
              <a:t>在线扫描模式</a:t>
            </a:r>
            <a:r>
              <a:rPr lang="en-US" altLang="zh-CN" dirty="0" smtClean="0"/>
              <a:t>”; </a:t>
            </a:r>
            <a:r>
              <a:rPr lang="zh-CN" altLang="zh-CN" dirty="0" smtClean="0"/>
              <a:t>在</a:t>
            </a:r>
            <a:r>
              <a:rPr lang="zh-CN" altLang="zh-CN" dirty="0"/>
              <a:t>进入入库扫描前会进行自动判断是否是在线模式还是离线模式</a:t>
            </a:r>
            <a:r>
              <a:rPr lang="en-US" altLang="zh-CN" dirty="0"/>
              <a:t>;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93524" y="2762066"/>
            <a:ext cx="2380615" cy="306641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7504513" y="2762065"/>
            <a:ext cx="2380615" cy="3066415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5F99-DD64-4AA3-A48C-2FC4CFC420ED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0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出库功能模块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7328"/>
            <a:ext cx="2380952" cy="306666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498846" y="222732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销售出库的流程是这样的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4714728" y="4508170"/>
            <a:ext cx="132397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下载出库通知单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809593" y="4522140"/>
            <a:ext cx="132397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进行出库扫描操作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8915888" y="4508170"/>
            <a:ext cx="132397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上传出库扫描数据</a:t>
            </a:r>
          </a:p>
        </p:txBody>
      </p:sp>
      <p:sp>
        <p:nvSpPr>
          <p:cNvPr id="19" name="右箭头 18"/>
          <p:cNvSpPr/>
          <p:nvPr/>
        </p:nvSpPr>
        <p:spPr>
          <a:xfrm>
            <a:off x="6039338" y="4689145"/>
            <a:ext cx="771525" cy="589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保存</a:t>
            </a:r>
          </a:p>
        </p:txBody>
      </p:sp>
      <p:sp>
        <p:nvSpPr>
          <p:cNvPr id="20" name="右箭头 19"/>
          <p:cNvSpPr/>
          <p:nvPr/>
        </p:nvSpPr>
        <p:spPr>
          <a:xfrm>
            <a:off x="8134838" y="4708195"/>
            <a:ext cx="771525" cy="589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050" kern="1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完成</a:t>
            </a:r>
          </a:p>
        </p:txBody>
      </p:sp>
      <p:sp>
        <p:nvSpPr>
          <p:cNvPr id="3" name="矩形 2"/>
          <p:cNvSpPr/>
          <p:nvPr/>
        </p:nvSpPr>
        <p:spPr>
          <a:xfrm>
            <a:off x="4714729" y="3402084"/>
            <a:ext cx="5525134" cy="717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JDE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5" name="下弧形箭头 4"/>
          <p:cNvSpPr/>
          <p:nvPr/>
        </p:nvSpPr>
        <p:spPr>
          <a:xfrm rot="5400000">
            <a:off x="3739622" y="4028999"/>
            <a:ext cx="1216152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下弧形箭头 11"/>
          <p:cNvSpPr/>
          <p:nvPr/>
        </p:nvSpPr>
        <p:spPr>
          <a:xfrm rot="16200000">
            <a:off x="10008986" y="4028999"/>
            <a:ext cx="1216152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992E4-4425-4BDB-A33B-2D0EF3FE6313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12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10653"/>
            <a:ext cx="10515600" cy="5166310"/>
          </a:xfrm>
        </p:spPr>
        <p:txBody>
          <a:bodyPr/>
          <a:lstStyle/>
          <a:p>
            <a:r>
              <a:rPr lang="zh-CN" altLang="en-US" dirty="0"/>
              <a:t>下载出库通知单</a:t>
            </a:r>
            <a:r>
              <a:rPr lang="en-US" altLang="zh-CN" dirty="0"/>
              <a:t>(</a:t>
            </a:r>
            <a:r>
              <a:rPr lang="zh-CN" altLang="en-US" dirty="0"/>
              <a:t>批次规则</a:t>
            </a:r>
            <a:r>
              <a:rPr lang="en-US" altLang="zh-CN" dirty="0"/>
              <a:t>,</a:t>
            </a:r>
            <a:r>
              <a:rPr lang="zh-CN" altLang="en-US" dirty="0"/>
              <a:t>物料明细</a:t>
            </a:r>
            <a:r>
              <a:rPr lang="en-US" altLang="zh-CN" dirty="0" smtClean="0"/>
              <a:t>),</a:t>
            </a:r>
            <a:r>
              <a:rPr lang="zh-CN" altLang="en-US" dirty="0" smtClean="0"/>
              <a:t>扫描出库</a:t>
            </a:r>
            <a:r>
              <a:rPr lang="en-US" altLang="zh-CN" dirty="0" smtClean="0"/>
              <a:t>,</a:t>
            </a:r>
            <a:r>
              <a:rPr lang="zh-CN" altLang="en-US" dirty="0" smtClean="0"/>
              <a:t>上传数据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90220" y="1943919"/>
            <a:ext cx="2380615" cy="306641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535483" y="1943918"/>
            <a:ext cx="2380615" cy="30664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6380746" y="1943917"/>
            <a:ext cx="2380615" cy="306641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9226009" y="1943916"/>
            <a:ext cx="2380615" cy="3066415"/>
          </a:xfrm>
          <a:prstGeom prst="rect">
            <a:avLst/>
          </a:prstGeom>
        </p:spPr>
      </p:pic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3BAD-C5DC-415B-9797-1B9BAFB6EAE8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0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用户</a:t>
            </a:r>
            <a:r>
              <a:rPr lang="en-US" altLang="zh-CN" dirty="0" smtClean="0"/>
              <a:t>U8+PDA</a:t>
            </a:r>
            <a:r>
              <a:rPr lang="zh-CN" altLang="en-US" dirty="0" smtClean="0"/>
              <a:t>出入库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原材料入库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494089" y="4186844"/>
            <a:ext cx="2518611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下载</a:t>
            </a:r>
            <a:r>
              <a:rPr lang="en-US" altLang="zh-CN" dirty="0" smtClean="0"/>
              <a:t>U8</a:t>
            </a:r>
            <a:r>
              <a:rPr lang="zh-CN" altLang="en-US" dirty="0" smtClean="0"/>
              <a:t>采购单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788900" y="4222437"/>
            <a:ext cx="2518611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根据采购单扫描入库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8195735" y="4186844"/>
            <a:ext cx="2381367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上传到</a:t>
            </a:r>
            <a:r>
              <a:rPr lang="en-US" altLang="zh-CN" dirty="0" smtClean="0"/>
              <a:t>U8</a:t>
            </a:r>
            <a:r>
              <a:rPr lang="zh-CN" altLang="en-US" dirty="0" smtClean="0"/>
              <a:t>生成入库单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989576" y="4763253"/>
            <a:ext cx="841733" cy="44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321996" y="4763252"/>
            <a:ext cx="873739" cy="44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70966" y="2870150"/>
            <a:ext cx="91061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</a:t>
            </a:r>
            <a:r>
              <a:rPr lang="zh-CN" altLang="en-US" dirty="0" smtClean="0"/>
              <a:t>友</a:t>
            </a:r>
            <a:r>
              <a:rPr lang="en-US" altLang="zh-CN" dirty="0" smtClean="0"/>
              <a:t>U8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10" name="下弧形箭头 9"/>
          <p:cNvSpPr/>
          <p:nvPr/>
        </p:nvSpPr>
        <p:spPr>
          <a:xfrm rot="5400000">
            <a:off x="-73051" y="3692550"/>
            <a:ext cx="2099443" cy="9885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下弧形箭头 10"/>
          <p:cNvSpPr/>
          <p:nvPr/>
        </p:nvSpPr>
        <p:spPr>
          <a:xfrm rot="16200000">
            <a:off x="10091271" y="3562725"/>
            <a:ext cx="2128728" cy="115706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BEB-1567-4758-AF9E-EDF136F04A0E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7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用户</a:t>
            </a:r>
            <a:r>
              <a:rPr lang="en-US" altLang="zh-CN" dirty="0" smtClean="0"/>
              <a:t>U8+PDA</a:t>
            </a:r>
            <a:r>
              <a:rPr lang="zh-CN" altLang="en-US" dirty="0" smtClean="0"/>
              <a:t>出入库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产成品入库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236722" y="3981190"/>
            <a:ext cx="2518611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下载生产订单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587678" y="3981190"/>
            <a:ext cx="2518611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根据生产订单扫描入库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8123529" y="3968810"/>
            <a:ext cx="2221559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上传到</a:t>
            </a:r>
            <a:r>
              <a:rPr lang="en-US" altLang="zh-CN" dirty="0" smtClean="0"/>
              <a:t>U8</a:t>
            </a:r>
            <a:r>
              <a:rPr lang="zh-CN" altLang="en-US" dirty="0" smtClean="0"/>
              <a:t>生成入库单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768981" y="4515974"/>
            <a:ext cx="805049" cy="44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080639" y="4515974"/>
            <a:ext cx="1042889" cy="44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38953" y="2606725"/>
            <a:ext cx="91061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</a:t>
            </a:r>
            <a:r>
              <a:rPr lang="zh-CN" altLang="en-US" dirty="0" smtClean="0"/>
              <a:t>友</a:t>
            </a:r>
            <a:r>
              <a:rPr lang="en-US" altLang="zh-CN" dirty="0" smtClean="0"/>
              <a:t>U8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10" name="下弧形箭头 9"/>
          <p:cNvSpPr/>
          <p:nvPr/>
        </p:nvSpPr>
        <p:spPr>
          <a:xfrm rot="5400000">
            <a:off x="-305064" y="3429125"/>
            <a:ext cx="2099443" cy="9885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下弧形箭头 10"/>
          <p:cNvSpPr/>
          <p:nvPr/>
        </p:nvSpPr>
        <p:spPr>
          <a:xfrm rot="16200000">
            <a:off x="9859258" y="3299300"/>
            <a:ext cx="2128728" cy="115706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6BA5-EC7F-4EB1-A03E-C2DCD7B97226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1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用户</a:t>
            </a:r>
            <a:r>
              <a:rPr lang="en-US" altLang="zh-CN" dirty="0" smtClean="0"/>
              <a:t>U8+PDA</a:t>
            </a:r>
            <a:r>
              <a:rPr lang="zh-CN" altLang="en-US" dirty="0" smtClean="0"/>
              <a:t>出入库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原材料领用出库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338679" y="4232554"/>
            <a:ext cx="2518611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下载领料通知单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713445" y="4214440"/>
            <a:ext cx="2518611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根据领料通知单扫描出库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8129665" y="4214440"/>
            <a:ext cx="2310959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上传到</a:t>
            </a:r>
            <a:r>
              <a:rPr lang="en-US" altLang="zh-CN" dirty="0" smtClean="0"/>
              <a:t>U8</a:t>
            </a:r>
            <a:r>
              <a:rPr lang="zh-CN" altLang="en-US" dirty="0" smtClean="0"/>
              <a:t>生成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领料出库单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853098" y="4773369"/>
            <a:ext cx="860347" cy="44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227864" y="4734925"/>
            <a:ext cx="901801" cy="44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34488" y="2897746"/>
            <a:ext cx="91061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</a:t>
            </a:r>
            <a:r>
              <a:rPr lang="zh-CN" altLang="en-US" dirty="0" smtClean="0"/>
              <a:t>友</a:t>
            </a:r>
            <a:r>
              <a:rPr lang="en-US" altLang="zh-CN" dirty="0" smtClean="0"/>
              <a:t>U8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10" name="下弧形箭头 9"/>
          <p:cNvSpPr/>
          <p:nvPr/>
        </p:nvSpPr>
        <p:spPr>
          <a:xfrm rot="5400000">
            <a:off x="-209529" y="3720146"/>
            <a:ext cx="2099443" cy="9885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下弧形箭头 10"/>
          <p:cNvSpPr/>
          <p:nvPr/>
        </p:nvSpPr>
        <p:spPr>
          <a:xfrm rot="16200000">
            <a:off x="9954793" y="3590321"/>
            <a:ext cx="2128728" cy="115706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1369-DE44-4554-970B-7C794EE822BC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2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7664" y="1049686"/>
            <a:ext cx="3832274" cy="1325563"/>
          </a:xfrm>
        </p:spPr>
        <p:txBody>
          <a:bodyPr/>
          <a:lstStyle/>
          <a:p>
            <a:r>
              <a:rPr lang="zh-CN" altLang="en-US" dirty="0" smtClean="0"/>
              <a:t>条码流程图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033274" y="3848521"/>
            <a:ext cx="1828800" cy="900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数据采集器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(</a:t>
            </a:r>
            <a:r>
              <a:rPr lang="zh-CN" altLang="en-US" dirty="0" smtClean="0"/>
              <a:t>条码枪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智能设备 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2033274" y="5629343"/>
            <a:ext cx="1828800" cy="900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数据库服务器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2099110" y="2067699"/>
            <a:ext cx="1828800" cy="900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打印机</a:t>
            </a:r>
          </a:p>
        </p:txBody>
      </p:sp>
      <p:sp>
        <p:nvSpPr>
          <p:cNvPr id="11" name="左右箭头 10"/>
          <p:cNvSpPr/>
          <p:nvPr/>
        </p:nvSpPr>
        <p:spPr>
          <a:xfrm rot="5400000">
            <a:off x="2532385" y="3154755"/>
            <a:ext cx="830578" cy="4583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左右箭头 11"/>
          <p:cNvSpPr/>
          <p:nvPr/>
        </p:nvSpPr>
        <p:spPr>
          <a:xfrm rot="5400000">
            <a:off x="2473629" y="4946268"/>
            <a:ext cx="900024" cy="5064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850966" y="27745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541483"/>
              </p:ext>
            </p:extLst>
          </p:nvPr>
        </p:nvGraphicFramePr>
        <p:xfrm>
          <a:off x="5037222" y="1322363"/>
          <a:ext cx="5943600" cy="541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3" imgW="7742459" imgH="7066874" progId="Visio.Drawing.11">
                  <p:embed/>
                </p:oleObj>
              </mc:Choice>
              <mc:Fallback>
                <p:oleObj r:id="rId3" imgW="7742459" imgH="706687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222" y="1322363"/>
                        <a:ext cx="5943600" cy="541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309938" y="842592"/>
            <a:ext cx="594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客户</a:t>
            </a:r>
            <a:r>
              <a:rPr lang="en-US" altLang="zh-CN" b="1" dirty="0" smtClean="0"/>
              <a:t>JDE</a:t>
            </a:r>
            <a:r>
              <a:rPr lang="zh-CN" altLang="en-US" b="1" dirty="0" smtClean="0"/>
              <a:t>出入库</a:t>
            </a:r>
            <a:r>
              <a:rPr lang="en-US" altLang="zh-CN" b="1" dirty="0" smtClean="0"/>
              <a:t>PDA</a:t>
            </a:r>
            <a:r>
              <a:rPr lang="zh-CN" altLang="en-US" b="1" dirty="0" smtClean="0"/>
              <a:t>解决方案</a:t>
            </a:r>
            <a:endParaRPr lang="zh-CN" altLang="en-US" b="1" dirty="0"/>
          </a:p>
        </p:txBody>
      </p:sp>
      <p:sp>
        <p:nvSpPr>
          <p:cNvPr id="5" name="右弧形箭头 4"/>
          <p:cNvSpPr/>
          <p:nvPr/>
        </p:nvSpPr>
        <p:spPr>
          <a:xfrm rot="10800000">
            <a:off x="598403" y="2353951"/>
            <a:ext cx="1404766" cy="372586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80B-67CB-4740-AD85-3E427CC57CD9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1203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用户</a:t>
            </a:r>
            <a:r>
              <a:rPr lang="en-US" altLang="zh-CN" dirty="0" smtClean="0"/>
              <a:t>U8+PDA</a:t>
            </a:r>
            <a:r>
              <a:rPr lang="zh-CN" altLang="en-US" dirty="0" smtClean="0"/>
              <a:t>出入库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销售出库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206692" y="4344762"/>
            <a:ext cx="2518611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下载发货单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626594" y="4371021"/>
            <a:ext cx="2518611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根据发货单扫描出库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7945886" y="4344760"/>
            <a:ext cx="2399203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上传到</a:t>
            </a:r>
            <a:r>
              <a:rPr lang="en-US" altLang="zh-CN" dirty="0" smtClean="0"/>
              <a:t>U8</a:t>
            </a:r>
            <a:r>
              <a:rPr lang="zh-CN" altLang="en-US" dirty="0" smtClean="0"/>
              <a:t>生成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销售出库单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725304" y="4885577"/>
            <a:ext cx="901290" cy="44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145205" y="4885576"/>
            <a:ext cx="839731" cy="44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38953" y="2606725"/>
            <a:ext cx="91061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</a:t>
            </a:r>
            <a:r>
              <a:rPr lang="zh-CN" altLang="en-US" dirty="0" smtClean="0"/>
              <a:t>友</a:t>
            </a:r>
            <a:r>
              <a:rPr lang="en-US" altLang="zh-CN" dirty="0" smtClean="0"/>
              <a:t>U8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14" name="下弧形箭头 13"/>
          <p:cNvSpPr/>
          <p:nvPr/>
        </p:nvSpPr>
        <p:spPr>
          <a:xfrm rot="5400000">
            <a:off x="-305064" y="3429125"/>
            <a:ext cx="2099443" cy="9885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下弧形箭头 14"/>
          <p:cNvSpPr/>
          <p:nvPr/>
        </p:nvSpPr>
        <p:spPr>
          <a:xfrm rot="16200000">
            <a:off x="9859258" y="3299300"/>
            <a:ext cx="2128728" cy="115706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FA39-E614-444A-ACC7-EDE4DB6E831A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5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96E2-FE82-459A-A8F3-46E7E256B90D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TextBox 3"/>
          <p:cNvSpPr txBox="1"/>
          <p:nvPr/>
        </p:nvSpPr>
        <p:spPr>
          <a:xfrm>
            <a:off x="3080958" y="2080425"/>
            <a:ext cx="664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latin typeface="华文楷体" pitchFamily="2" charset="-122"/>
                <a:ea typeface="华文楷体" pitchFamily="2" charset="-122"/>
              </a:rPr>
              <a:t>谢谢！</a:t>
            </a:r>
            <a:endParaRPr lang="zh-CN" altLang="en-US" sz="72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7" name="图片 6" descr="握手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53" y="3280754"/>
            <a:ext cx="3143272" cy="20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2607" y="85381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条码设备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220" y="2064152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打印机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条码枪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数据采集器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631" y="1339186"/>
            <a:ext cx="2305050" cy="1857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989" y="2603051"/>
            <a:ext cx="3305175" cy="223837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2445048" y="2136905"/>
            <a:ext cx="955343" cy="238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2515595" y="3722239"/>
            <a:ext cx="3848669" cy="230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681" y="4329515"/>
            <a:ext cx="1143000" cy="208597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2869726" y="5285083"/>
            <a:ext cx="1375439" cy="169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F586-F2D3-416E-9FF3-53582056A1A1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6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条码生成及打印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1:</a:t>
            </a:r>
            <a:r>
              <a:rPr lang="zh-CN" altLang="en-US" dirty="0" smtClean="0"/>
              <a:t>生成条码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2:</a:t>
            </a:r>
            <a:r>
              <a:rPr lang="zh-CN" altLang="en-US" dirty="0" smtClean="0"/>
              <a:t>打印各种规格的条码标签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zh-CN" altLang="en-US" dirty="0" smtClean="0"/>
              <a:t>条码生成主要有三种实现方式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1:</a:t>
            </a:r>
            <a:r>
              <a:rPr lang="zh-CN" altLang="en-US" dirty="0" smtClean="0"/>
              <a:t>条码字体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2:</a:t>
            </a:r>
            <a:r>
              <a:rPr lang="zh-CN" altLang="en-US" dirty="0" smtClean="0"/>
              <a:t>条码控件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3:</a:t>
            </a:r>
            <a:r>
              <a:rPr lang="zh-CN" altLang="en-US" dirty="0" smtClean="0"/>
              <a:t>给条码打印机传递专用编程指令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zh-CN" altLang="en-US" dirty="0" smtClean="0"/>
              <a:t>我们采用的是的条码控件实现条码的生成和打印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zh-CN" altLang="en-US" dirty="0" smtClean="0"/>
              <a:t>使用条码控件可以大部分打印机都可以实现条码的打印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702B-C909-4DCA-A97B-83F0A2130801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9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3111" y="382137"/>
            <a:ext cx="10515600" cy="5794826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通过打印控件可以快速生成各种规格的标签和模版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26" y="1199419"/>
            <a:ext cx="2647950" cy="1019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26" y="4055051"/>
            <a:ext cx="2305050" cy="1381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701" y="831849"/>
            <a:ext cx="7715250" cy="5524500"/>
          </a:xfrm>
          <a:prstGeom prst="rect">
            <a:avLst/>
          </a:prstGeom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2BF19-6B2F-4F92-8809-4FAE4BA5AD25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条码数据的采集</a:t>
            </a:r>
            <a:r>
              <a:rPr lang="en-US" altLang="zh-CN" dirty="0" smtClean="0"/>
              <a:t>-</a:t>
            </a:r>
            <a:r>
              <a:rPr lang="zh-CN" altLang="en-US" dirty="0" smtClean="0"/>
              <a:t>连</a:t>
            </a:r>
            <a:r>
              <a:rPr lang="en-US" altLang="zh-CN" dirty="0" smtClean="0"/>
              <a:t>PC</a:t>
            </a:r>
            <a:r>
              <a:rPr lang="zh-CN" altLang="en-US" dirty="0" smtClean="0"/>
              <a:t>条码枪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条码枪的扫描条码进行实时数据采集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我们讨论的是一维码的条码</a:t>
            </a:r>
            <a:r>
              <a:rPr lang="en-US" altLang="zh-CN" dirty="0" smtClean="0"/>
              <a:t>,</a:t>
            </a:r>
            <a:r>
              <a:rPr lang="zh-CN" altLang="en-US" dirty="0" smtClean="0"/>
              <a:t>因此条码内容一般是重要的关键数据</a:t>
            </a:r>
            <a:r>
              <a:rPr lang="en-US" altLang="zh-CN" dirty="0" smtClean="0"/>
              <a:t>;</a:t>
            </a:r>
            <a:r>
              <a:rPr lang="zh-CN" altLang="en-US" dirty="0" smtClean="0"/>
              <a:t>可以是物料号</a:t>
            </a:r>
            <a:r>
              <a:rPr lang="en-US" altLang="zh-CN" dirty="0" smtClean="0"/>
              <a:t>,</a:t>
            </a:r>
            <a:r>
              <a:rPr lang="zh-CN" altLang="en-US" dirty="0" smtClean="0"/>
              <a:t>日期</a:t>
            </a:r>
            <a:r>
              <a:rPr lang="en-US" altLang="zh-CN" dirty="0" smtClean="0"/>
              <a:t>,</a:t>
            </a:r>
            <a:r>
              <a:rPr lang="zh-CN" altLang="en-US" dirty="0" smtClean="0"/>
              <a:t>数量等的集合</a:t>
            </a:r>
            <a:r>
              <a:rPr lang="en-US" altLang="zh-CN" dirty="0" smtClean="0"/>
              <a:t>,</a:t>
            </a:r>
            <a:r>
              <a:rPr lang="zh-CN" altLang="en-US" dirty="0" smtClean="0"/>
              <a:t>且长度短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所以一维条码一般要求有数据库支持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通过连接</a:t>
            </a:r>
            <a:r>
              <a:rPr lang="en-US" altLang="zh-CN" dirty="0" smtClean="0"/>
              <a:t>PC</a:t>
            </a:r>
            <a:r>
              <a:rPr lang="zh-CN" altLang="en-US" dirty="0" smtClean="0"/>
              <a:t>的条码枪进行数据的扫描</a:t>
            </a:r>
            <a:r>
              <a:rPr lang="en-US" altLang="zh-CN" dirty="0" smtClean="0"/>
              <a:t>,</a:t>
            </a:r>
            <a:r>
              <a:rPr lang="zh-CN" altLang="en-US" dirty="0" smtClean="0"/>
              <a:t>而条码枪的作用在此就是快速录入并且极大的降低出错率</a:t>
            </a:r>
            <a:r>
              <a:rPr lang="en-US" altLang="zh-CN" dirty="0" smtClean="0"/>
              <a:t>.</a:t>
            </a:r>
            <a:r>
              <a:rPr lang="zh-CN" altLang="en-US" dirty="0" smtClean="0"/>
              <a:t>通过条码枪的扫描</a:t>
            </a:r>
            <a:r>
              <a:rPr lang="en-US" altLang="zh-CN" dirty="0" smtClean="0"/>
              <a:t>,</a:t>
            </a:r>
            <a:r>
              <a:rPr lang="zh-CN" altLang="en-US" dirty="0" smtClean="0"/>
              <a:t>扫描完成后条码枪会发出回车命令</a:t>
            </a:r>
            <a:r>
              <a:rPr lang="en-US" altLang="zh-CN" dirty="0" smtClean="0"/>
              <a:t>,</a:t>
            </a:r>
            <a:r>
              <a:rPr lang="zh-CN" altLang="en-US" dirty="0" smtClean="0"/>
              <a:t>回车事件中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可以进行数据的处理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由于条码枪需要</a:t>
            </a:r>
            <a:r>
              <a:rPr lang="en-US" altLang="zh-CN" dirty="0" smtClean="0"/>
              <a:t>PC</a:t>
            </a:r>
            <a:r>
              <a:rPr lang="zh-CN" altLang="en-US" dirty="0" smtClean="0"/>
              <a:t>支持一般只支持比较固定的场所</a:t>
            </a:r>
            <a:r>
              <a:rPr lang="en-US" altLang="zh-CN" dirty="0" smtClean="0"/>
              <a:t>.</a:t>
            </a:r>
            <a:r>
              <a:rPr lang="zh-CN" altLang="en-US" dirty="0" smtClean="0"/>
              <a:t>较小的可扫描固件</a:t>
            </a:r>
            <a:r>
              <a:rPr lang="en-US" altLang="zh-CN" dirty="0" smtClean="0"/>
              <a:t>.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ED1A-1D2F-4CDE-915B-9FCD97830364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81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9049" y="936161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条码数据的采集</a:t>
            </a:r>
            <a:r>
              <a:rPr lang="en-US" altLang="zh-CN" dirty="0" smtClean="0"/>
              <a:t>-</a:t>
            </a:r>
            <a:r>
              <a:rPr lang="zh-CN" altLang="en-US" dirty="0" smtClean="0"/>
              <a:t>智能设备</a:t>
            </a:r>
            <a:r>
              <a:rPr lang="en-US" altLang="zh-CN" dirty="0" smtClean="0"/>
              <a:t>PDA</a:t>
            </a:r>
            <a:r>
              <a:rPr lang="zh-CN" altLang="en-US" dirty="0" smtClean="0"/>
              <a:t>数据采集器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049" y="2261724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PDA</a:t>
            </a:r>
            <a:r>
              <a:rPr lang="zh-CN" altLang="en-US" dirty="0" smtClean="0"/>
              <a:t>数据采集器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可以实现实时数据采集</a:t>
            </a:r>
            <a:r>
              <a:rPr lang="en-US" altLang="zh-CN" dirty="0" smtClean="0"/>
              <a:t>+</a:t>
            </a:r>
            <a:r>
              <a:rPr lang="zh-CN" altLang="en-US" dirty="0" smtClean="0"/>
              <a:t>离线采集两种模式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 smtClean="0"/>
              <a:t>   	</a:t>
            </a:r>
            <a:r>
              <a:rPr lang="zh-CN" altLang="en-US" dirty="0" smtClean="0"/>
              <a:t>需要定制开发智能程序</a:t>
            </a:r>
            <a:r>
              <a:rPr lang="en-US" altLang="zh-CN" dirty="0" smtClean="0"/>
              <a:t>;</a:t>
            </a:r>
          </a:p>
          <a:p>
            <a:r>
              <a:rPr lang="zh-CN" altLang="en-US" dirty="0" smtClean="0"/>
              <a:t>实时数据采集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由于</a:t>
            </a:r>
            <a:r>
              <a:rPr lang="en-US" altLang="zh-CN" dirty="0" smtClean="0"/>
              <a:t>PDA</a:t>
            </a:r>
            <a:r>
              <a:rPr lang="zh-CN" altLang="en-US" dirty="0" smtClean="0"/>
              <a:t>可以通过</a:t>
            </a:r>
            <a:r>
              <a:rPr lang="en-US" altLang="zh-CN" dirty="0" smtClean="0"/>
              <a:t>WIFI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3G</a:t>
            </a:r>
            <a:r>
              <a:rPr lang="zh-CN" altLang="en-US" dirty="0" smtClean="0"/>
              <a:t>网络连接到网络环境中</a:t>
            </a:r>
            <a:r>
              <a:rPr lang="en-US" altLang="zh-CN" dirty="0" smtClean="0"/>
              <a:t>,</a:t>
            </a:r>
            <a:r>
              <a:rPr lang="zh-CN" altLang="en-US" dirty="0" smtClean="0"/>
              <a:t>当</a:t>
            </a:r>
            <a:r>
              <a:rPr lang="en-US" altLang="zh-CN" dirty="0" smtClean="0"/>
              <a:t>PDA</a:t>
            </a:r>
            <a:r>
              <a:rPr lang="zh-CN" altLang="en-US" dirty="0" smtClean="0"/>
              <a:t>连接到网络中后</a:t>
            </a:r>
            <a:r>
              <a:rPr lang="en-US" altLang="zh-CN" dirty="0" smtClean="0"/>
              <a:t>,</a:t>
            </a:r>
            <a:r>
              <a:rPr lang="zh-CN" altLang="en-US" dirty="0" smtClean="0"/>
              <a:t>扫描的数据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可以直接通过网络传递到数据岛</a:t>
            </a:r>
            <a:r>
              <a:rPr lang="en-US" altLang="zh-CN" dirty="0" smtClean="0"/>
              <a:t>.</a:t>
            </a:r>
            <a:r>
              <a:rPr lang="zh-CN" altLang="en-US" dirty="0" smtClean="0"/>
              <a:t>目前主要有两种方式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如果在局域网中使用</a:t>
            </a:r>
            <a:r>
              <a:rPr lang="en-US" altLang="zh-CN" dirty="0" smtClean="0"/>
              <a:t>WIFI</a:t>
            </a:r>
            <a:r>
              <a:rPr lang="zh-CN" altLang="en-US" dirty="0" smtClean="0"/>
              <a:t>则可以使用</a:t>
            </a:r>
            <a:r>
              <a:rPr lang="en-US" altLang="zh-CN" dirty="0" smtClean="0"/>
              <a:t>.NET </a:t>
            </a:r>
            <a:r>
              <a:rPr lang="zh-CN" altLang="en-US" dirty="0" smtClean="0"/>
              <a:t>编程直接访问数据库如果是</a:t>
            </a:r>
            <a:r>
              <a:rPr lang="en-US" altLang="zh-CN" dirty="0" smtClean="0"/>
              <a:t>MSSQL</a:t>
            </a:r>
            <a:r>
              <a:rPr lang="zh-CN" altLang="en-US" dirty="0" smtClean="0"/>
              <a:t>数据库则直接调用</a:t>
            </a:r>
            <a:r>
              <a:rPr lang="en-US" altLang="zh-CN" dirty="0" smtClean="0"/>
              <a:t>SQL Client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Command</a:t>
            </a:r>
            <a:r>
              <a:rPr lang="zh-CN" altLang="en-US" dirty="0" smtClean="0"/>
              <a:t>类实现数据的写入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如果是</a:t>
            </a:r>
            <a:r>
              <a:rPr lang="en-US" altLang="zh-CN" dirty="0" smtClean="0"/>
              <a:t>Oracle </a:t>
            </a:r>
            <a:r>
              <a:rPr lang="zh-CN" altLang="en-US" dirty="0" smtClean="0"/>
              <a:t>则可以使用 </a:t>
            </a:r>
            <a:r>
              <a:rPr lang="en-US" altLang="zh-CN" dirty="0" smtClean="0"/>
              <a:t>MSSQL</a:t>
            </a:r>
            <a:r>
              <a:rPr lang="zh-CN" altLang="en-US" dirty="0" smtClean="0"/>
              <a:t>的链接服务器</a:t>
            </a:r>
            <a:r>
              <a:rPr lang="en-US" altLang="zh-CN" dirty="0" smtClean="0"/>
              <a:t>,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Open Query</a:t>
            </a:r>
            <a:r>
              <a:rPr lang="zh-CN" altLang="en-US" dirty="0" smtClean="0"/>
              <a:t>方法写入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表中</a:t>
            </a:r>
            <a:r>
              <a:rPr lang="en-US" altLang="zh-CN" dirty="0" smtClean="0"/>
              <a:t>.</a:t>
            </a:r>
            <a:r>
              <a:rPr lang="zh-CN" altLang="en-US" dirty="0" smtClean="0"/>
              <a:t>当然也可以调用自定义的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方法写入</a:t>
            </a:r>
            <a:r>
              <a:rPr lang="en-US" altLang="zh-CN" dirty="0" smtClean="0"/>
              <a:t>Oracle;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894" y="1854224"/>
            <a:ext cx="1143000" cy="2085975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94C9-23DF-455E-B30C-922B60B739D0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760" y="1463041"/>
            <a:ext cx="10706686" cy="52062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而如果在外部使用</a:t>
            </a:r>
            <a:r>
              <a:rPr lang="en-US" altLang="zh-CN" dirty="0" smtClean="0"/>
              <a:t>3G</a:t>
            </a:r>
            <a:r>
              <a:rPr lang="zh-CN" altLang="en-US" dirty="0" smtClean="0"/>
              <a:t>网络</a:t>
            </a:r>
            <a:r>
              <a:rPr lang="en-US" altLang="zh-CN" dirty="0" smtClean="0"/>
              <a:t>,</a:t>
            </a:r>
            <a:r>
              <a:rPr lang="zh-CN" altLang="en-US" dirty="0" smtClean="0"/>
              <a:t>则需要使用的是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进行数据的交互</a:t>
            </a:r>
            <a:r>
              <a:rPr lang="en-US" altLang="zh-CN" dirty="0" smtClean="0"/>
              <a:t>;</a:t>
            </a:r>
            <a:r>
              <a:rPr lang="zh-CN" altLang="en-US" dirty="0" smtClean="0"/>
              <a:t>其实现原理是这样</a:t>
            </a:r>
            <a:r>
              <a:rPr lang="en-US" altLang="zh-CN" dirty="0" smtClean="0"/>
              <a:t>,</a:t>
            </a:r>
            <a:r>
              <a:rPr lang="zh-CN" altLang="en-US" dirty="0" smtClean="0"/>
              <a:t>通过建立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</a:t>
            </a:r>
            <a:r>
              <a:rPr lang="en-US" altLang="zh-CN" dirty="0" smtClean="0"/>
              <a:t>,</a:t>
            </a:r>
            <a:r>
              <a:rPr lang="zh-CN" altLang="en-US" dirty="0" smtClean="0"/>
              <a:t>提供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服务开放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在</a:t>
            </a:r>
            <a:r>
              <a:rPr lang="en-US" altLang="zh-CN" dirty="0" smtClean="0"/>
              <a:t>PDA</a:t>
            </a:r>
            <a:r>
              <a:rPr lang="zh-CN" altLang="en-US" dirty="0" smtClean="0"/>
              <a:t>连接</a:t>
            </a:r>
            <a:r>
              <a:rPr lang="en-US" altLang="zh-CN" dirty="0" smtClean="0"/>
              <a:t>3G</a:t>
            </a:r>
            <a:r>
              <a:rPr lang="zh-CN" altLang="en-US" dirty="0" smtClean="0"/>
              <a:t>后调用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XML</a:t>
            </a:r>
            <a:r>
              <a:rPr lang="zh-CN" altLang="en-US" dirty="0" smtClean="0"/>
              <a:t>的方法把数据提交给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服务器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服务器解析后</a:t>
            </a:r>
            <a:r>
              <a:rPr lang="en-US" altLang="zh-CN" dirty="0" smtClean="0"/>
              <a:t>,</a:t>
            </a:r>
            <a:r>
              <a:rPr lang="zh-CN" altLang="en-US" dirty="0" smtClean="0"/>
              <a:t>执行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;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流程图如下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	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5026855" y="4165284"/>
            <a:ext cx="1828800" cy="2011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WebService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8841544" y="4165282"/>
            <a:ext cx="1828800" cy="2011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PDA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212166" y="4165282"/>
            <a:ext cx="1828800" cy="2011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8" name="左右箭头 7"/>
          <p:cNvSpPr/>
          <p:nvPr/>
        </p:nvSpPr>
        <p:spPr>
          <a:xfrm>
            <a:off x="3040966" y="4952453"/>
            <a:ext cx="1985889" cy="506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执行方法</a:t>
            </a:r>
            <a:endParaRPr lang="zh-CN" altLang="en-US" dirty="0"/>
          </a:p>
        </p:txBody>
      </p:sp>
      <p:sp>
        <p:nvSpPr>
          <p:cNvPr id="9" name="左右箭头 8"/>
          <p:cNvSpPr/>
          <p:nvPr/>
        </p:nvSpPr>
        <p:spPr>
          <a:xfrm>
            <a:off x="6855655" y="4917904"/>
            <a:ext cx="1985889" cy="506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调用方法</a:t>
            </a:r>
            <a:endParaRPr lang="zh-CN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36933-022F-4FEA-BFA4-33CFB0B478AF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3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离线数据采集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899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离线数据采集主要采用的是</a:t>
            </a:r>
            <a:r>
              <a:rPr lang="en-US" altLang="zh-CN" dirty="0" smtClean="0"/>
              <a:t>SQLite</a:t>
            </a:r>
            <a:r>
              <a:rPr lang="zh-CN" altLang="en-US" dirty="0" smtClean="0"/>
              <a:t>轻量级数据库进行数据库支持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所有的离线数据全部存储在</a:t>
            </a:r>
            <a:r>
              <a:rPr lang="en-US" altLang="zh-CN" dirty="0" smtClean="0"/>
              <a:t>SQLite</a:t>
            </a:r>
            <a:r>
              <a:rPr lang="zh-CN" altLang="en-US" dirty="0" smtClean="0"/>
              <a:t>数据库文件中</a:t>
            </a:r>
            <a:r>
              <a:rPr lang="en-US" altLang="zh-CN" dirty="0" smtClean="0"/>
              <a:t>,</a:t>
            </a:r>
            <a:r>
              <a:rPr lang="zh-CN" altLang="en-US" dirty="0" smtClean="0"/>
              <a:t>从而保证了数据的安全性和读写速率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zh-CN" altLang="en-US" dirty="0" smtClean="0"/>
              <a:t>离线数据采集例子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>
                <a:hlinkClick r:id="rId2" action="ppaction://hlinkfile"/>
              </a:rPr>
              <a:t>离线出入库解决方案流程图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离线数据库采集一般多用在网络环境不好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或者需要大范围移动的环境中</a:t>
            </a:r>
            <a:r>
              <a:rPr lang="en-US" altLang="zh-CN" dirty="0" smtClean="0"/>
              <a:t>.</a:t>
            </a:r>
            <a:r>
              <a:rPr lang="zh-CN" altLang="en-US" dirty="0" smtClean="0"/>
              <a:t>比较适合的是出库</a:t>
            </a:r>
            <a:r>
              <a:rPr lang="en-US" altLang="zh-CN" dirty="0" smtClean="0"/>
              <a:t>,</a:t>
            </a:r>
            <a:r>
              <a:rPr lang="zh-CN" altLang="en-US" dirty="0" smtClean="0"/>
              <a:t>调拨</a:t>
            </a:r>
            <a:r>
              <a:rPr lang="en-US" altLang="zh-CN" dirty="0" smtClean="0"/>
              <a:t>,</a:t>
            </a:r>
            <a:r>
              <a:rPr lang="zh-CN" altLang="en-US" dirty="0" smtClean="0"/>
              <a:t>领料</a:t>
            </a:r>
            <a:r>
              <a:rPr lang="en-US" altLang="zh-CN" dirty="0" smtClean="0"/>
              <a:t>,</a:t>
            </a:r>
            <a:r>
              <a:rPr lang="zh-CN" altLang="en-US" dirty="0" smtClean="0"/>
              <a:t>盘点等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02A1F-725F-4049-8059-8DC46191F358}" type="datetime1">
              <a:rPr lang="zh-CN" altLang="en-US" smtClean="0"/>
              <a:t>2013-07-18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E8C4-6BDB-4E4C-B5A0-0B7778B746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448</Words>
  <Application>Microsoft Office PowerPoint</Application>
  <PresentationFormat>宽屏</PresentationFormat>
  <Paragraphs>166</Paragraphs>
  <Slides>21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华文楷体</vt:lpstr>
      <vt:lpstr>宋体</vt:lpstr>
      <vt:lpstr>Arial</vt:lpstr>
      <vt:lpstr>Calibri</vt:lpstr>
      <vt:lpstr>Calibri Light</vt:lpstr>
      <vt:lpstr>Times New Roman</vt:lpstr>
      <vt:lpstr>Office 主题</vt:lpstr>
      <vt:lpstr>Visio.Drawing.11</vt:lpstr>
      <vt:lpstr>条码管理+ERP集成应用</vt:lpstr>
      <vt:lpstr>条码流程图</vt:lpstr>
      <vt:lpstr>条码设备</vt:lpstr>
      <vt:lpstr>条码生成及打印</vt:lpstr>
      <vt:lpstr>PowerPoint 演示文稿</vt:lpstr>
      <vt:lpstr>条码数据的采集-连PC条码枪</vt:lpstr>
      <vt:lpstr>条码数据的采集-智能设备PDA数据采集器</vt:lpstr>
      <vt:lpstr>PowerPoint 演示文稿</vt:lpstr>
      <vt:lpstr>离线数据采集</vt:lpstr>
      <vt:lpstr>用友U8+条码管理系统的应用</vt:lpstr>
      <vt:lpstr>PowerPoint 演示文稿</vt:lpstr>
      <vt:lpstr>JDE+PDA出入库解决方案</vt:lpstr>
      <vt:lpstr>PDA入库功能模块</vt:lpstr>
      <vt:lpstr>PowerPoint 演示文稿</vt:lpstr>
      <vt:lpstr>PDA出库功能模块</vt:lpstr>
      <vt:lpstr>PowerPoint 演示文稿</vt:lpstr>
      <vt:lpstr>用户U8+PDA出入库</vt:lpstr>
      <vt:lpstr>用户U8+PDA出入库</vt:lpstr>
      <vt:lpstr>用户U8+PDA出入库</vt:lpstr>
      <vt:lpstr>用户U8+PDA出入库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条码管理+ERP系统</dc:title>
  <dc:creator>qisheng zhang</dc:creator>
  <cp:lastModifiedBy>qisheng zhang</cp:lastModifiedBy>
  <cp:revision>33</cp:revision>
  <dcterms:created xsi:type="dcterms:W3CDTF">2013-07-17T12:29:55Z</dcterms:created>
  <dcterms:modified xsi:type="dcterms:W3CDTF">2013-07-18T13:12:05Z</dcterms:modified>
</cp:coreProperties>
</file>